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71" r:id="rId9"/>
    <p:sldId id="264" r:id="rId10"/>
    <p:sldId id="269" r:id="rId11"/>
    <p:sldId id="270" r:id="rId12"/>
    <p:sldId id="265" r:id="rId13"/>
    <p:sldId id="263" r:id="rId14"/>
    <p:sldId id="266" r:id="rId15"/>
    <p:sldId id="267" r:id="rId16"/>
    <p:sldId id="272"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B0D07A-A5F0-499B-9EB2-A51785161BC0}"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A5A7E2B0-F334-46F9-85F3-370A7A06AAAD}">
      <dgm:prSet phldrT="[Text]"/>
      <dgm:spPr/>
      <dgm:t>
        <a:bodyPr/>
        <a:lstStyle/>
        <a:p>
          <a:r>
            <a:rPr lang="en-US" dirty="0" smtClean="0"/>
            <a:t>Park Location</a:t>
          </a:r>
          <a:endParaRPr lang="en-US" dirty="0"/>
        </a:p>
      </dgm:t>
    </dgm:pt>
    <dgm:pt modelId="{3C6A570F-46B7-4CF6-9AD7-FB83E37A3171}" type="parTrans" cxnId="{E21F5FA3-B713-4518-A25A-AE82716FB8F5}">
      <dgm:prSet/>
      <dgm:spPr/>
      <dgm:t>
        <a:bodyPr/>
        <a:lstStyle/>
        <a:p>
          <a:endParaRPr lang="en-US"/>
        </a:p>
      </dgm:t>
    </dgm:pt>
    <dgm:pt modelId="{9AA89876-7975-41E6-BDF2-075E0BBAB6FA}" type="sibTrans" cxnId="{E21F5FA3-B713-4518-A25A-AE82716FB8F5}">
      <dgm:prSet/>
      <dgm:spPr/>
      <dgm:t>
        <a:bodyPr/>
        <a:lstStyle/>
        <a:p>
          <a:endParaRPr lang="en-US"/>
        </a:p>
      </dgm:t>
    </dgm:pt>
    <dgm:pt modelId="{8002D2EB-AFF8-4D58-93CD-F208687AF2EF}">
      <dgm:prSet phldrT="[Text]"/>
      <dgm:spPr/>
      <dgm:t>
        <a:bodyPr/>
        <a:lstStyle/>
        <a:p>
          <a:r>
            <a:rPr lang="en-US" dirty="0" smtClean="0"/>
            <a:t>Private Services that offer physical activities</a:t>
          </a:r>
          <a:endParaRPr lang="en-US" dirty="0"/>
        </a:p>
      </dgm:t>
    </dgm:pt>
    <dgm:pt modelId="{877F44D2-5F1E-4350-9F41-63049ABE3BB3}" type="parTrans" cxnId="{0AAAF77C-BF24-453A-8AFA-579B284298C2}">
      <dgm:prSet/>
      <dgm:spPr/>
      <dgm:t>
        <a:bodyPr/>
        <a:lstStyle/>
        <a:p>
          <a:endParaRPr lang="en-US"/>
        </a:p>
      </dgm:t>
    </dgm:pt>
    <dgm:pt modelId="{F1B5C91F-A2AB-4CD6-8600-FA0F18D97379}" type="sibTrans" cxnId="{0AAAF77C-BF24-453A-8AFA-579B284298C2}">
      <dgm:prSet/>
      <dgm:spPr/>
      <dgm:t>
        <a:bodyPr/>
        <a:lstStyle/>
        <a:p>
          <a:endParaRPr lang="en-US"/>
        </a:p>
      </dgm:t>
    </dgm:pt>
    <dgm:pt modelId="{E229F230-7A6A-4906-B370-F3BE649E1253}">
      <dgm:prSet phldrT="[Text]"/>
      <dgm:spPr/>
      <dgm:t>
        <a:bodyPr/>
        <a:lstStyle/>
        <a:p>
          <a:r>
            <a:rPr lang="en-US" dirty="0" smtClean="0"/>
            <a:t>Physical Activity Conducive to Elementary Kids</a:t>
          </a:r>
          <a:endParaRPr lang="en-US" dirty="0"/>
        </a:p>
      </dgm:t>
    </dgm:pt>
    <dgm:pt modelId="{BE6F357A-95C0-46A3-9FF7-69A3A92E29EC}" type="parTrans" cxnId="{B5852C55-8C13-4388-884E-D3EF5044F368}">
      <dgm:prSet/>
      <dgm:spPr/>
      <dgm:t>
        <a:bodyPr/>
        <a:lstStyle/>
        <a:p>
          <a:endParaRPr lang="en-US"/>
        </a:p>
      </dgm:t>
    </dgm:pt>
    <dgm:pt modelId="{00921E72-5EAF-4162-A5F9-910C6EE72FEA}" type="sibTrans" cxnId="{B5852C55-8C13-4388-884E-D3EF5044F368}">
      <dgm:prSet/>
      <dgm:spPr/>
      <dgm:t>
        <a:bodyPr/>
        <a:lstStyle/>
        <a:p>
          <a:endParaRPr lang="en-US"/>
        </a:p>
      </dgm:t>
    </dgm:pt>
    <dgm:pt modelId="{38F5511B-C7F4-4768-86AF-EB51E7B268AF}">
      <dgm:prSet phldrT="[Text]"/>
      <dgm:spPr/>
      <dgm:t>
        <a:bodyPr/>
        <a:lstStyle/>
        <a:p>
          <a:r>
            <a:rPr lang="en-US" dirty="0" smtClean="0"/>
            <a:t>Access to public  area and private services within close proximity </a:t>
          </a:r>
          <a:endParaRPr lang="en-US" dirty="0"/>
        </a:p>
      </dgm:t>
    </dgm:pt>
    <dgm:pt modelId="{23880232-4C7B-4FC5-8BB6-E9CA3508D488}" type="parTrans" cxnId="{259E65F6-ED95-4F48-B2C0-8C3574082319}">
      <dgm:prSet/>
      <dgm:spPr/>
      <dgm:t>
        <a:bodyPr/>
        <a:lstStyle/>
        <a:p>
          <a:endParaRPr lang="en-US"/>
        </a:p>
      </dgm:t>
    </dgm:pt>
    <dgm:pt modelId="{72F28B19-3D13-4B00-A70C-6B21F4F87DEA}" type="sibTrans" cxnId="{259E65F6-ED95-4F48-B2C0-8C3574082319}">
      <dgm:prSet/>
      <dgm:spPr/>
      <dgm:t>
        <a:bodyPr/>
        <a:lstStyle/>
        <a:p>
          <a:endParaRPr lang="en-US"/>
        </a:p>
      </dgm:t>
    </dgm:pt>
    <dgm:pt modelId="{9EFEBA33-3F7D-47A1-A0EB-B63D77BAEEFC}">
      <dgm:prSet phldrT="[Text]"/>
      <dgm:spPr/>
      <dgm:t>
        <a:bodyPr/>
        <a:lstStyle/>
        <a:p>
          <a:r>
            <a:rPr lang="en-US" dirty="0" smtClean="0"/>
            <a:t>Situated in Downtown</a:t>
          </a:r>
        </a:p>
        <a:p>
          <a:r>
            <a:rPr lang="en-US" dirty="0" smtClean="0"/>
            <a:t>Toronto</a:t>
          </a:r>
          <a:endParaRPr lang="en-US" dirty="0"/>
        </a:p>
      </dgm:t>
    </dgm:pt>
    <dgm:pt modelId="{ADE2A75D-9050-4B72-A6E5-624E3A37D3F3}" type="parTrans" cxnId="{73AB9BB6-CC99-437C-A976-55AED0C86874}">
      <dgm:prSet/>
      <dgm:spPr/>
      <dgm:t>
        <a:bodyPr/>
        <a:lstStyle/>
        <a:p>
          <a:endParaRPr lang="en-US"/>
        </a:p>
      </dgm:t>
    </dgm:pt>
    <dgm:pt modelId="{2C6BB690-7D8A-4B14-A18E-CF3A737DE556}" type="sibTrans" cxnId="{73AB9BB6-CC99-437C-A976-55AED0C86874}">
      <dgm:prSet/>
      <dgm:spPr/>
      <dgm:t>
        <a:bodyPr/>
        <a:lstStyle/>
        <a:p>
          <a:endParaRPr lang="en-US"/>
        </a:p>
      </dgm:t>
    </dgm:pt>
    <dgm:pt modelId="{8C9DC022-D2D9-4BC0-9F95-C28EA0C225FC}" type="pres">
      <dgm:prSet presAssocID="{F3B0D07A-A5F0-499B-9EB2-A51785161BC0}" presName="diagram" presStyleCnt="0">
        <dgm:presLayoutVars>
          <dgm:dir/>
          <dgm:resizeHandles val="exact"/>
        </dgm:presLayoutVars>
      </dgm:prSet>
      <dgm:spPr/>
    </dgm:pt>
    <dgm:pt modelId="{7B1D9025-E5CF-4A1E-86E3-66DC0006CA03}" type="pres">
      <dgm:prSet presAssocID="{A5A7E2B0-F334-46F9-85F3-370A7A06AAAD}" presName="node" presStyleLbl="node1" presStyleIdx="0" presStyleCnt="5" custLinFactNeighborX="133" custLinFactNeighborY="1032">
        <dgm:presLayoutVars>
          <dgm:bulletEnabled val="1"/>
        </dgm:presLayoutVars>
      </dgm:prSet>
      <dgm:spPr/>
    </dgm:pt>
    <dgm:pt modelId="{77D8854A-D942-4F33-8DDA-FD845ADA1180}" type="pres">
      <dgm:prSet presAssocID="{9AA89876-7975-41E6-BDF2-075E0BBAB6FA}" presName="sibTrans" presStyleCnt="0"/>
      <dgm:spPr/>
    </dgm:pt>
    <dgm:pt modelId="{22EC02A8-7BE6-4465-ADF6-9DEFC7847143}" type="pres">
      <dgm:prSet presAssocID="{8002D2EB-AFF8-4D58-93CD-F208687AF2EF}" presName="node" presStyleLbl="node1" presStyleIdx="1" presStyleCnt="5">
        <dgm:presLayoutVars>
          <dgm:bulletEnabled val="1"/>
        </dgm:presLayoutVars>
      </dgm:prSet>
      <dgm:spPr/>
      <dgm:t>
        <a:bodyPr/>
        <a:lstStyle/>
        <a:p>
          <a:endParaRPr lang="en-US"/>
        </a:p>
      </dgm:t>
    </dgm:pt>
    <dgm:pt modelId="{A24650DE-DF46-4956-A71F-4A9394A3B256}" type="pres">
      <dgm:prSet presAssocID="{F1B5C91F-A2AB-4CD6-8600-FA0F18D97379}" presName="sibTrans" presStyleCnt="0"/>
      <dgm:spPr/>
    </dgm:pt>
    <dgm:pt modelId="{557B8FCB-2DB3-4865-8C06-512EBB1D50DF}" type="pres">
      <dgm:prSet presAssocID="{E229F230-7A6A-4906-B370-F3BE649E1253}" presName="node" presStyleLbl="node1" presStyleIdx="2" presStyleCnt="5">
        <dgm:presLayoutVars>
          <dgm:bulletEnabled val="1"/>
        </dgm:presLayoutVars>
      </dgm:prSet>
      <dgm:spPr/>
    </dgm:pt>
    <dgm:pt modelId="{2D47B7A2-D5F9-4C1A-B961-FA19D166930A}" type="pres">
      <dgm:prSet presAssocID="{00921E72-5EAF-4162-A5F9-910C6EE72FEA}" presName="sibTrans" presStyleCnt="0"/>
      <dgm:spPr/>
    </dgm:pt>
    <dgm:pt modelId="{9A58EBA3-4032-495C-AA4F-BD157DAAA63A}" type="pres">
      <dgm:prSet presAssocID="{38F5511B-C7F4-4768-86AF-EB51E7B268AF}" presName="node" presStyleLbl="node1" presStyleIdx="3" presStyleCnt="5" custLinFactNeighborX="-619">
        <dgm:presLayoutVars>
          <dgm:bulletEnabled val="1"/>
        </dgm:presLayoutVars>
      </dgm:prSet>
      <dgm:spPr/>
      <dgm:t>
        <a:bodyPr/>
        <a:lstStyle/>
        <a:p>
          <a:endParaRPr lang="en-US"/>
        </a:p>
      </dgm:t>
    </dgm:pt>
    <dgm:pt modelId="{9DCC9FBA-F810-4BB9-BA6E-44988472C0F7}" type="pres">
      <dgm:prSet presAssocID="{72F28B19-3D13-4B00-A70C-6B21F4F87DEA}" presName="sibTrans" presStyleCnt="0"/>
      <dgm:spPr/>
    </dgm:pt>
    <dgm:pt modelId="{4B9689D1-D95C-431E-8354-F4B9DD10766B}" type="pres">
      <dgm:prSet presAssocID="{9EFEBA33-3F7D-47A1-A0EB-B63D77BAEEFC}" presName="node" presStyleLbl="node1" presStyleIdx="4" presStyleCnt="5" custLinFactNeighborX="-3406" custLinFactNeighborY="-516">
        <dgm:presLayoutVars>
          <dgm:bulletEnabled val="1"/>
        </dgm:presLayoutVars>
      </dgm:prSet>
      <dgm:spPr/>
      <dgm:t>
        <a:bodyPr/>
        <a:lstStyle/>
        <a:p>
          <a:endParaRPr lang="en-US"/>
        </a:p>
      </dgm:t>
    </dgm:pt>
  </dgm:ptLst>
  <dgm:cxnLst>
    <dgm:cxn modelId="{259E65F6-ED95-4F48-B2C0-8C3574082319}" srcId="{F3B0D07A-A5F0-499B-9EB2-A51785161BC0}" destId="{38F5511B-C7F4-4768-86AF-EB51E7B268AF}" srcOrd="3" destOrd="0" parTransId="{23880232-4C7B-4FC5-8BB6-E9CA3508D488}" sibTransId="{72F28B19-3D13-4B00-A70C-6B21F4F87DEA}"/>
    <dgm:cxn modelId="{4DA0FBB9-C421-46C6-A6A2-FDBA50178BC8}" type="presOf" srcId="{8002D2EB-AFF8-4D58-93CD-F208687AF2EF}" destId="{22EC02A8-7BE6-4465-ADF6-9DEFC7847143}" srcOrd="0" destOrd="0" presId="urn:microsoft.com/office/officeart/2005/8/layout/default"/>
    <dgm:cxn modelId="{29A775D4-0B82-4E55-A852-88C0AFB15B07}" type="presOf" srcId="{38F5511B-C7F4-4768-86AF-EB51E7B268AF}" destId="{9A58EBA3-4032-495C-AA4F-BD157DAAA63A}" srcOrd="0" destOrd="0" presId="urn:microsoft.com/office/officeart/2005/8/layout/default"/>
    <dgm:cxn modelId="{366CFB5C-BE3E-4D37-80FE-3FCD9C423F78}" type="presOf" srcId="{F3B0D07A-A5F0-499B-9EB2-A51785161BC0}" destId="{8C9DC022-D2D9-4BC0-9F95-C28EA0C225FC}" srcOrd="0" destOrd="0" presId="urn:microsoft.com/office/officeart/2005/8/layout/default"/>
    <dgm:cxn modelId="{F1C65862-0967-49AE-9DB2-235BDDA5DC51}" type="presOf" srcId="{A5A7E2B0-F334-46F9-85F3-370A7A06AAAD}" destId="{7B1D9025-E5CF-4A1E-86E3-66DC0006CA03}" srcOrd="0" destOrd="0" presId="urn:microsoft.com/office/officeart/2005/8/layout/default"/>
    <dgm:cxn modelId="{0AAAF77C-BF24-453A-8AFA-579B284298C2}" srcId="{F3B0D07A-A5F0-499B-9EB2-A51785161BC0}" destId="{8002D2EB-AFF8-4D58-93CD-F208687AF2EF}" srcOrd="1" destOrd="0" parTransId="{877F44D2-5F1E-4350-9F41-63049ABE3BB3}" sibTransId="{F1B5C91F-A2AB-4CD6-8600-FA0F18D97379}"/>
    <dgm:cxn modelId="{73AB9BB6-CC99-437C-A976-55AED0C86874}" srcId="{F3B0D07A-A5F0-499B-9EB2-A51785161BC0}" destId="{9EFEBA33-3F7D-47A1-A0EB-B63D77BAEEFC}" srcOrd="4" destOrd="0" parTransId="{ADE2A75D-9050-4B72-A6E5-624E3A37D3F3}" sibTransId="{2C6BB690-7D8A-4B14-A18E-CF3A737DE556}"/>
    <dgm:cxn modelId="{62620FB5-02E9-44A1-BCE0-189AF1D9B72C}" type="presOf" srcId="{9EFEBA33-3F7D-47A1-A0EB-B63D77BAEEFC}" destId="{4B9689D1-D95C-431E-8354-F4B9DD10766B}" srcOrd="0" destOrd="0" presId="urn:microsoft.com/office/officeart/2005/8/layout/default"/>
    <dgm:cxn modelId="{E21F5FA3-B713-4518-A25A-AE82716FB8F5}" srcId="{F3B0D07A-A5F0-499B-9EB2-A51785161BC0}" destId="{A5A7E2B0-F334-46F9-85F3-370A7A06AAAD}" srcOrd="0" destOrd="0" parTransId="{3C6A570F-46B7-4CF6-9AD7-FB83E37A3171}" sibTransId="{9AA89876-7975-41E6-BDF2-075E0BBAB6FA}"/>
    <dgm:cxn modelId="{B5852C55-8C13-4388-884E-D3EF5044F368}" srcId="{F3B0D07A-A5F0-499B-9EB2-A51785161BC0}" destId="{E229F230-7A6A-4906-B370-F3BE649E1253}" srcOrd="2" destOrd="0" parTransId="{BE6F357A-95C0-46A3-9FF7-69A3A92E29EC}" sibTransId="{00921E72-5EAF-4162-A5F9-910C6EE72FEA}"/>
    <dgm:cxn modelId="{5514386B-F90E-4731-B0F5-7E427ABB8B73}" type="presOf" srcId="{E229F230-7A6A-4906-B370-F3BE649E1253}" destId="{557B8FCB-2DB3-4865-8C06-512EBB1D50DF}" srcOrd="0" destOrd="0" presId="urn:microsoft.com/office/officeart/2005/8/layout/default"/>
    <dgm:cxn modelId="{E78DB6B7-86EE-4407-B22B-307AE3767666}" type="presParOf" srcId="{8C9DC022-D2D9-4BC0-9F95-C28EA0C225FC}" destId="{7B1D9025-E5CF-4A1E-86E3-66DC0006CA03}" srcOrd="0" destOrd="0" presId="urn:microsoft.com/office/officeart/2005/8/layout/default"/>
    <dgm:cxn modelId="{5EA60D14-C342-4019-9BB0-1115EBAED4A8}" type="presParOf" srcId="{8C9DC022-D2D9-4BC0-9F95-C28EA0C225FC}" destId="{77D8854A-D942-4F33-8DDA-FD845ADA1180}" srcOrd="1" destOrd="0" presId="urn:microsoft.com/office/officeart/2005/8/layout/default"/>
    <dgm:cxn modelId="{EE258101-C9BA-407A-A129-7FE429C7E6D8}" type="presParOf" srcId="{8C9DC022-D2D9-4BC0-9F95-C28EA0C225FC}" destId="{22EC02A8-7BE6-4465-ADF6-9DEFC7847143}" srcOrd="2" destOrd="0" presId="urn:microsoft.com/office/officeart/2005/8/layout/default"/>
    <dgm:cxn modelId="{B9475E26-DB25-4F38-AB52-3E58FCA4B9D5}" type="presParOf" srcId="{8C9DC022-D2D9-4BC0-9F95-C28EA0C225FC}" destId="{A24650DE-DF46-4956-A71F-4A9394A3B256}" srcOrd="3" destOrd="0" presId="urn:microsoft.com/office/officeart/2005/8/layout/default"/>
    <dgm:cxn modelId="{94C26E62-EF2B-4CCD-89BD-2257BBC6EB8A}" type="presParOf" srcId="{8C9DC022-D2D9-4BC0-9F95-C28EA0C225FC}" destId="{557B8FCB-2DB3-4865-8C06-512EBB1D50DF}" srcOrd="4" destOrd="0" presId="urn:microsoft.com/office/officeart/2005/8/layout/default"/>
    <dgm:cxn modelId="{54704446-1628-4F62-99D4-AEBB8408D00E}" type="presParOf" srcId="{8C9DC022-D2D9-4BC0-9F95-C28EA0C225FC}" destId="{2D47B7A2-D5F9-4C1A-B961-FA19D166930A}" srcOrd="5" destOrd="0" presId="urn:microsoft.com/office/officeart/2005/8/layout/default"/>
    <dgm:cxn modelId="{D9E89D10-0C2B-4407-9305-17DB3415C693}" type="presParOf" srcId="{8C9DC022-D2D9-4BC0-9F95-C28EA0C225FC}" destId="{9A58EBA3-4032-495C-AA4F-BD157DAAA63A}" srcOrd="6" destOrd="0" presId="urn:microsoft.com/office/officeart/2005/8/layout/default"/>
    <dgm:cxn modelId="{8A1F42BA-C5B9-40A4-9032-F67DF9EB9DFB}" type="presParOf" srcId="{8C9DC022-D2D9-4BC0-9F95-C28EA0C225FC}" destId="{9DCC9FBA-F810-4BB9-BA6E-44988472C0F7}" srcOrd="7" destOrd="0" presId="urn:microsoft.com/office/officeart/2005/8/layout/default"/>
    <dgm:cxn modelId="{B67D2E7D-51D0-4AF4-97FD-FB668F086D11}" type="presParOf" srcId="{8C9DC022-D2D9-4BC0-9F95-C28EA0C225FC}" destId="{4B9689D1-D95C-431E-8354-F4B9DD10766B}"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1D9025-E5CF-4A1E-86E3-66DC0006CA03}">
      <dsp:nvSpPr>
        <dsp:cNvPr id="0" name=""/>
        <dsp:cNvSpPr/>
      </dsp:nvSpPr>
      <dsp:spPr>
        <a:xfrm>
          <a:off x="3705" y="95435"/>
          <a:ext cx="2786062" cy="1671637"/>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Park Location</a:t>
          </a:r>
          <a:endParaRPr lang="en-US" sz="2400" kern="1200" dirty="0"/>
        </a:p>
      </dsp:txBody>
      <dsp:txXfrm>
        <a:off x="3705" y="95435"/>
        <a:ext cx="2786062" cy="1671637"/>
      </dsp:txXfrm>
    </dsp:sp>
    <dsp:sp modelId="{22EC02A8-7BE6-4465-ADF6-9DEFC7847143}">
      <dsp:nvSpPr>
        <dsp:cNvPr id="0" name=""/>
        <dsp:cNvSpPr/>
      </dsp:nvSpPr>
      <dsp:spPr>
        <a:xfrm>
          <a:off x="3064668" y="78184"/>
          <a:ext cx="2786062" cy="1671637"/>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Private Services that offer physical activities</a:t>
          </a:r>
          <a:endParaRPr lang="en-US" sz="2400" kern="1200" dirty="0"/>
        </a:p>
      </dsp:txBody>
      <dsp:txXfrm>
        <a:off x="3064668" y="78184"/>
        <a:ext cx="2786062" cy="1671637"/>
      </dsp:txXfrm>
    </dsp:sp>
    <dsp:sp modelId="{557B8FCB-2DB3-4865-8C06-512EBB1D50DF}">
      <dsp:nvSpPr>
        <dsp:cNvPr id="0" name=""/>
        <dsp:cNvSpPr/>
      </dsp:nvSpPr>
      <dsp:spPr>
        <a:xfrm>
          <a:off x="6129337" y="78184"/>
          <a:ext cx="2786062" cy="1671637"/>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Physical Activity Conducive to Elementary Kids</a:t>
          </a:r>
          <a:endParaRPr lang="en-US" sz="2400" kern="1200" dirty="0"/>
        </a:p>
      </dsp:txBody>
      <dsp:txXfrm>
        <a:off x="6129337" y="78184"/>
        <a:ext cx="2786062" cy="1671637"/>
      </dsp:txXfrm>
    </dsp:sp>
    <dsp:sp modelId="{9A58EBA3-4032-495C-AA4F-BD157DAAA63A}">
      <dsp:nvSpPr>
        <dsp:cNvPr id="0" name=""/>
        <dsp:cNvSpPr/>
      </dsp:nvSpPr>
      <dsp:spPr>
        <a:xfrm>
          <a:off x="1515088" y="2028428"/>
          <a:ext cx="2786062" cy="1671637"/>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Access to public  area and private services within close proximity </a:t>
          </a:r>
          <a:endParaRPr lang="en-US" sz="2400" kern="1200" dirty="0"/>
        </a:p>
      </dsp:txBody>
      <dsp:txXfrm>
        <a:off x="1515088" y="2028428"/>
        <a:ext cx="2786062" cy="1671637"/>
      </dsp:txXfrm>
    </dsp:sp>
    <dsp:sp modelId="{4B9689D1-D95C-431E-8354-F4B9DD10766B}">
      <dsp:nvSpPr>
        <dsp:cNvPr id="0" name=""/>
        <dsp:cNvSpPr/>
      </dsp:nvSpPr>
      <dsp:spPr>
        <a:xfrm>
          <a:off x="4502109" y="2019802"/>
          <a:ext cx="2786062" cy="1671637"/>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Situated in Downtown</a:t>
          </a:r>
        </a:p>
        <a:p>
          <a:pPr lvl="0" algn="ctr" defTabSz="1066800">
            <a:lnSpc>
              <a:spcPct val="90000"/>
            </a:lnSpc>
            <a:spcBef>
              <a:spcPct val="0"/>
            </a:spcBef>
            <a:spcAft>
              <a:spcPct val="35000"/>
            </a:spcAft>
          </a:pPr>
          <a:r>
            <a:rPr lang="en-US" sz="2400" kern="1200" dirty="0" smtClean="0"/>
            <a:t>Toronto</a:t>
          </a:r>
          <a:endParaRPr lang="en-US" sz="2400" kern="1200" dirty="0"/>
        </a:p>
      </dsp:txBody>
      <dsp:txXfrm>
        <a:off x="4502109" y="2019802"/>
        <a:ext cx="2786062" cy="1671637"/>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8/10/2020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89212" y="966159"/>
            <a:ext cx="9151339" cy="2620778"/>
          </a:xfrm>
        </p:spPr>
        <p:txBody>
          <a:bodyPr/>
          <a:lstStyle/>
          <a:p>
            <a:r>
              <a:rPr lang="en-US" dirty="0" smtClean="0">
                <a:effectLst>
                  <a:outerShdw blurRad="38100" dist="38100" dir="2700000" algn="tl">
                    <a:srgbClr val="000000">
                      <a:alpha val="43137"/>
                    </a:srgbClr>
                  </a:outerShdw>
                </a:effectLst>
              </a:rPr>
              <a:t>KIDS ON THE GREEN</a:t>
            </a:r>
            <a:endParaRPr lang="en-US" dirty="0">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589213" y="3742209"/>
            <a:ext cx="8754524" cy="1606168"/>
          </a:xfrm>
        </p:spPr>
        <p:txBody>
          <a:bodyPr>
            <a:normAutofit fontScale="85000" lnSpcReduction="20000"/>
          </a:bodyPr>
          <a:lstStyle/>
          <a:p>
            <a:r>
              <a:rPr lang="en-US" sz="3200" b="1" dirty="0" smtClean="0">
                <a:solidFill>
                  <a:srgbClr val="0070C0"/>
                </a:solidFill>
              </a:rPr>
              <a:t>DATA SCIENCE CAPSTONE PROJECT</a:t>
            </a:r>
          </a:p>
          <a:p>
            <a:endParaRPr lang="en-US" dirty="0" smtClean="0"/>
          </a:p>
          <a:p>
            <a:r>
              <a:rPr lang="en-US" sz="2500" b="1" dirty="0" smtClean="0"/>
              <a:t>ROCHELLE CLARKE-GREY</a:t>
            </a:r>
          </a:p>
          <a:p>
            <a:r>
              <a:rPr lang="en-US" sz="2500" b="1" dirty="0" smtClean="0"/>
              <a:t>August 2020</a:t>
            </a:r>
            <a:endParaRPr lang="en-US" sz="2500" b="1" dirty="0"/>
          </a:p>
        </p:txBody>
      </p:sp>
    </p:spTree>
    <p:extLst>
      <p:ext uri="{BB962C8B-B14F-4D97-AF65-F5344CB8AC3E}">
        <p14:creationId xmlns:p14="http://schemas.microsoft.com/office/powerpoint/2010/main" val="1925377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 of Downtown Toronto </a:t>
            </a:r>
            <a:r>
              <a:rPr lang="en-US" dirty="0" err="1" smtClean="0"/>
              <a:t>Neighbourhoods</a:t>
            </a:r>
            <a:r>
              <a:rPr lang="en-US" dirty="0" smtClean="0"/>
              <a:t> </a:t>
            </a:r>
            <a:endParaRPr lang="en-US" dirty="0"/>
          </a:p>
        </p:txBody>
      </p:sp>
      <p:pic>
        <p:nvPicPr>
          <p:cNvPr id="5" name="Content Placeholder 4"/>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92925" y="2168106"/>
            <a:ext cx="7915383" cy="3778250"/>
          </a:xfrm>
          <a:prstGeom prst="rect">
            <a:avLst/>
          </a:prstGeom>
          <a:noFill/>
          <a:ln>
            <a:noFill/>
          </a:ln>
        </p:spPr>
      </p:pic>
    </p:spTree>
    <p:extLst>
      <p:ext uri="{BB962C8B-B14F-4D97-AF65-F5344CB8AC3E}">
        <p14:creationId xmlns:p14="http://schemas.microsoft.com/office/powerpoint/2010/main" val="1891306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3963" y="624110"/>
            <a:ext cx="10210650" cy="1280890"/>
          </a:xfrm>
        </p:spPr>
        <p:txBody>
          <a:bodyPr>
            <a:normAutofit fontScale="90000"/>
          </a:bodyPr>
          <a:lstStyle/>
          <a:p>
            <a:r>
              <a:rPr lang="en-US" dirty="0" smtClean="0"/>
              <a:t>Area of </a:t>
            </a:r>
            <a:r>
              <a:rPr lang="en-US" dirty="0" err="1" smtClean="0"/>
              <a:t>Interest:Collated</a:t>
            </a:r>
            <a:r>
              <a:rPr lang="en-US" dirty="0" smtClean="0"/>
              <a:t> Table of Postal Codes and Geospatial Coordinates: Downtown Toronto</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66823" y="2133599"/>
            <a:ext cx="7789652" cy="4491487"/>
          </a:xfrm>
          <a:prstGeom prst="rect">
            <a:avLst/>
          </a:prstGeom>
          <a:noFill/>
          <a:ln>
            <a:noFill/>
          </a:ln>
        </p:spPr>
      </p:pic>
    </p:spTree>
    <p:extLst>
      <p:ext uri="{BB962C8B-B14F-4D97-AF65-F5344CB8AC3E}">
        <p14:creationId xmlns:p14="http://schemas.microsoft.com/office/powerpoint/2010/main" val="2193129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Which </a:t>
            </a:r>
            <a:r>
              <a:rPr lang="en-US" dirty="0" err="1" smtClean="0"/>
              <a:t>Neighbourhoods</a:t>
            </a:r>
            <a:r>
              <a:rPr lang="en-US" dirty="0" smtClean="0"/>
              <a:t> meets any of the criteria?</a:t>
            </a:r>
            <a:endParaRPr lang="en-US" dirty="0"/>
          </a:p>
        </p:txBody>
      </p:sp>
      <p:sp>
        <p:nvSpPr>
          <p:cNvPr id="3" name="Content Placeholder 2"/>
          <p:cNvSpPr>
            <a:spLocks noGrp="1"/>
          </p:cNvSpPr>
          <p:nvPr>
            <p:ph idx="1"/>
          </p:nvPr>
        </p:nvSpPr>
        <p:spPr>
          <a:xfrm>
            <a:off x="2268747" y="2133599"/>
            <a:ext cx="9235865" cy="4543245"/>
          </a:xfrm>
        </p:spPr>
        <p:txBody>
          <a:bodyPr/>
          <a:lstStyle/>
          <a:p>
            <a:r>
              <a:rPr lang="en-US" dirty="0" smtClean="0"/>
              <a:t>Foursquare was used to identify the top 15 common venues per venue. </a:t>
            </a:r>
          </a:p>
          <a:p>
            <a:r>
              <a:rPr lang="en-US" dirty="0" smtClean="0"/>
              <a:t>The </a:t>
            </a:r>
            <a:r>
              <a:rPr lang="en-US" dirty="0" err="1" smtClean="0"/>
              <a:t>neighbourhoods</a:t>
            </a:r>
            <a:r>
              <a:rPr lang="en-US" dirty="0" smtClean="0"/>
              <a:t> of </a:t>
            </a:r>
            <a:r>
              <a:rPr lang="en-US" dirty="0" err="1" smtClean="0"/>
              <a:t>Christie,Regent</a:t>
            </a:r>
            <a:r>
              <a:rPr lang="en-US" dirty="0" smtClean="0"/>
              <a:t> Park &amp; </a:t>
            </a:r>
            <a:r>
              <a:rPr lang="en-US" dirty="0" err="1" smtClean="0"/>
              <a:t>Harbourfront</a:t>
            </a:r>
            <a:r>
              <a:rPr lang="en-US" dirty="0"/>
              <a:t> </a:t>
            </a:r>
            <a:r>
              <a:rPr lang="en-US" dirty="0" smtClean="0"/>
              <a:t>and Rosedale were identified by having at least one park.</a:t>
            </a:r>
          </a:p>
          <a:p>
            <a:r>
              <a:rPr lang="en-US" dirty="0" smtClean="0"/>
              <a:t>Based numeric placement, a park was identified as </a:t>
            </a:r>
          </a:p>
          <a:p>
            <a:pPr lvl="1"/>
            <a:r>
              <a:rPr lang="en-US" b="1" dirty="0" smtClean="0"/>
              <a:t>Rosedale</a:t>
            </a:r>
            <a:r>
              <a:rPr lang="en-US" dirty="0" smtClean="0"/>
              <a:t> had a park as its 1</a:t>
            </a:r>
            <a:r>
              <a:rPr lang="en-US" baseline="30000" dirty="0" smtClean="0"/>
              <a:t>st</a:t>
            </a:r>
            <a:r>
              <a:rPr lang="en-US" dirty="0" smtClean="0"/>
              <a:t> common venue</a:t>
            </a:r>
          </a:p>
          <a:p>
            <a:pPr lvl="1"/>
            <a:r>
              <a:rPr lang="en-US" b="1" dirty="0" smtClean="0"/>
              <a:t>Christie </a:t>
            </a:r>
            <a:r>
              <a:rPr lang="en-US" dirty="0" smtClean="0"/>
              <a:t>had a park as its 3</a:t>
            </a:r>
            <a:r>
              <a:rPr lang="en-US" baseline="30000" dirty="0" smtClean="0"/>
              <a:t>rd</a:t>
            </a:r>
            <a:r>
              <a:rPr lang="en-US" dirty="0" smtClean="0"/>
              <a:t> common venue</a:t>
            </a:r>
          </a:p>
          <a:p>
            <a:pPr lvl="1"/>
            <a:r>
              <a:rPr lang="en-US" b="1" dirty="0" smtClean="0"/>
              <a:t>Regent Park &amp; </a:t>
            </a:r>
            <a:r>
              <a:rPr lang="en-US" b="1" dirty="0" err="1" smtClean="0"/>
              <a:t>Harbourfront</a:t>
            </a:r>
            <a:r>
              <a:rPr lang="en-US" b="1" dirty="0" smtClean="0"/>
              <a:t> </a:t>
            </a:r>
            <a:r>
              <a:rPr lang="en-US" dirty="0" smtClean="0"/>
              <a:t>as its 4</a:t>
            </a:r>
            <a:r>
              <a:rPr lang="en-US" baseline="30000" dirty="0" smtClean="0"/>
              <a:t>th</a:t>
            </a:r>
            <a:r>
              <a:rPr lang="en-US" dirty="0" smtClean="0"/>
              <a:t> common venue</a:t>
            </a:r>
          </a:p>
          <a:p>
            <a:pPr lvl="1"/>
            <a:endParaRPr lang="en-US" dirty="0"/>
          </a:p>
          <a:p>
            <a:r>
              <a:rPr lang="en-US" u="sng" dirty="0" smtClean="0"/>
              <a:t>Rosedale has  identified its top 5 common venues</a:t>
            </a:r>
            <a:r>
              <a:rPr lang="en-US" dirty="0" smtClean="0"/>
              <a:t> as:</a:t>
            </a:r>
          </a:p>
          <a:p>
            <a:pPr marL="0" indent="0">
              <a:buNone/>
            </a:pPr>
            <a:r>
              <a:rPr lang="en-US" dirty="0"/>
              <a:t>	</a:t>
            </a:r>
            <a:r>
              <a:rPr lang="en-US" dirty="0" smtClean="0"/>
              <a:t>1</a:t>
            </a:r>
            <a:r>
              <a:rPr lang="en-US" baseline="30000" dirty="0" smtClean="0"/>
              <a:t>st</a:t>
            </a:r>
            <a:r>
              <a:rPr lang="en-US" dirty="0" smtClean="0"/>
              <a:t>:Park, 2</a:t>
            </a:r>
            <a:r>
              <a:rPr lang="en-US" baseline="30000" dirty="0" smtClean="0"/>
              <a:t>nd</a:t>
            </a:r>
            <a:r>
              <a:rPr lang="en-US" dirty="0" smtClean="0"/>
              <a:t>:Playground, 3</a:t>
            </a:r>
            <a:r>
              <a:rPr lang="en-US" baseline="30000" dirty="0" smtClean="0"/>
              <a:t>rd</a:t>
            </a:r>
            <a:r>
              <a:rPr lang="en-US" dirty="0" smtClean="0"/>
              <a:t>: Trail, 4</a:t>
            </a:r>
            <a:r>
              <a:rPr lang="en-US" baseline="30000" dirty="0" smtClean="0"/>
              <a:t>th</a:t>
            </a:r>
            <a:r>
              <a:rPr lang="en-US" dirty="0" smtClean="0"/>
              <a:t>: Yoga Studio, 5</a:t>
            </a:r>
            <a:r>
              <a:rPr lang="en-US" baseline="30000" dirty="0" smtClean="0"/>
              <a:t>th</a:t>
            </a:r>
            <a:r>
              <a:rPr lang="en-US" dirty="0" smtClean="0"/>
              <a:t>: Dance Studio</a:t>
            </a:r>
          </a:p>
          <a:p>
            <a:pPr marL="0" indent="0">
              <a:buNone/>
            </a:pPr>
            <a:endParaRPr lang="en-US" dirty="0" smtClean="0"/>
          </a:p>
        </p:txBody>
      </p:sp>
    </p:spTree>
    <p:extLst>
      <p:ext uri="{BB962C8B-B14F-4D97-AF65-F5344CB8AC3E}">
        <p14:creationId xmlns:p14="http://schemas.microsoft.com/office/powerpoint/2010/main" val="771027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147977" y="336430"/>
            <a:ext cx="7806905" cy="6148508"/>
            <a:chOff x="0" y="0"/>
            <a:chExt cx="4154116" cy="6112313"/>
          </a:xfrm>
        </p:grpSpPr>
        <p:pic>
          <p:nvPicPr>
            <p:cNvPr id="5" name="Picture 4"/>
            <p:cNvPicPr>
              <a:picLocks noChangeAspect="1"/>
            </p:cNvPicPr>
            <p:nvPr/>
          </p:nvPicPr>
          <p:blipFill rotWithShape="1">
            <a:blip r:embed="rId2"/>
            <a:srcRect l="1" r="60214" b="-668"/>
            <a:stretch/>
          </p:blipFill>
          <p:spPr>
            <a:xfrm>
              <a:off x="35169" y="0"/>
              <a:ext cx="4118947" cy="4246519"/>
            </a:xfrm>
            <a:prstGeom prst="rect">
              <a:avLst/>
            </a:prstGeom>
          </p:spPr>
        </p:pic>
        <p:pic>
          <p:nvPicPr>
            <p:cNvPr id="6" name="Picture 5"/>
            <p:cNvPicPr>
              <a:picLocks noChangeAspect="1"/>
            </p:cNvPicPr>
            <p:nvPr/>
          </p:nvPicPr>
          <p:blipFill rotWithShape="1">
            <a:blip r:embed="rId3"/>
            <a:srcRect r="59075"/>
            <a:stretch/>
          </p:blipFill>
          <p:spPr>
            <a:xfrm>
              <a:off x="0" y="4246519"/>
              <a:ext cx="4154116" cy="1865794"/>
            </a:xfrm>
            <a:prstGeom prst="rect">
              <a:avLst/>
            </a:prstGeom>
          </p:spPr>
        </p:pic>
      </p:grpSp>
      <p:sp>
        <p:nvSpPr>
          <p:cNvPr id="7" name="Frame 6"/>
          <p:cNvSpPr/>
          <p:nvPr/>
        </p:nvSpPr>
        <p:spPr>
          <a:xfrm>
            <a:off x="2214071" y="5607168"/>
            <a:ext cx="7801197" cy="405441"/>
          </a:xfrm>
          <a:prstGeom prst="fram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solidFill>
                <a:schemeClr val="tx1"/>
              </a:solidFill>
            </a:endParaRPr>
          </a:p>
        </p:txBody>
      </p:sp>
      <p:sp>
        <p:nvSpPr>
          <p:cNvPr id="8" name="Right Arrow 7"/>
          <p:cNvSpPr/>
          <p:nvPr/>
        </p:nvSpPr>
        <p:spPr>
          <a:xfrm>
            <a:off x="1319841" y="5697746"/>
            <a:ext cx="681487" cy="224287"/>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ounded Rectangle 8"/>
          <p:cNvSpPr/>
          <p:nvPr/>
        </p:nvSpPr>
        <p:spPr>
          <a:xfrm>
            <a:off x="10220863" y="5074487"/>
            <a:ext cx="1733909" cy="12465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0341634" y="5236080"/>
            <a:ext cx="1673523" cy="923330"/>
          </a:xfrm>
          <a:prstGeom prst="rect">
            <a:avLst/>
          </a:prstGeom>
          <a:noFill/>
        </p:spPr>
        <p:txBody>
          <a:bodyPr wrap="square" rtlCol="0">
            <a:spAutoFit/>
          </a:bodyPr>
          <a:lstStyle/>
          <a:p>
            <a:r>
              <a:rPr lang="en-US" b="1" dirty="0" smtClean="0"/>
              <a:t>Rosedale </a:t>
            </a:r>
            <a:r>
              <a:rPr lang="en-US" dirty="0" smtClean="0"/>
              <a:t>meets all 5 prerequisites</a:t>
            </a:r>
            <a:endParaRPr lang="en-US" dirty="0"/>
          </a:p>
        </p:txBody>
      </p:sp>
    </p:spTree>
    <p:extLst>
      <p:ext uri="{BB962C8B-B14F-4D97-AF65-F5344CB8AC3E}">
        <p14:creationId xmlns:p14="http://schemas.microsoft.com/office/powerpoint/2010/main" val="69266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Clustering</a:t>
            </a:r>
            <a:endParaRPr lang="en-US" dirty="0"/>
          </a:p>
        </p:txBody>
      </p:sp>
      <p:sp>
        <p:nvSpPr>
          <p:cNvPr id="3" name="Rectangle 2"/>
          <p:cNvSpPr/>
          <p:nvPr/>
        </p:nvSpPr>
        <p:spPr>
          <a:xfrm>
            <a:off x="1613140" y="1785669"/>
            <a:ext cx="8160589" cy="2771015"/>
          </a:xfrm>
          <a:prstGeom prst="rect">
            <a:avLst/>
          </a:prstGeom>
        </p:spPr>
        <p:txBody>
          <a:bodyPr wrap="square">
            <a:spAutoFit/>
          </a:bodyPr>
          <a:lstStyle/>
          <a:p>
            <a:pPr marL="285750" indent="-285750" algn="just">
              <a:lnSpc>
                <a:spcPct val="107000"/>
              </a:lnSpc>
              <a:spcAft>
                <a:spcPts val="800"/>
              </a:spcAft>
              <a:buFont typeface="Arial" panose="020B0604020202020204" pitchFamily="34" charset="0"/>
              <a:buChar char="•"/>
            </a:pP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Are the 3  </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identified parks </a:t>
            </a: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considered </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a cluster and located within adequate range of  each </a:t>
            </a: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other ?</a:t>
            </a:r>
          </a:p>
          <a:p>
            <a:pPr lvl="1" algn="just">
              <a:lnSpc>
                <a:spcPct val="107000"/>
              </a:lnSpc>
              <a:spcAft>
                <a:spcPts val="800"/>
              </a:spcAft>
            </a:pP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	even </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though two of the parks  in the </a:t>
            </a:r>
            <a:r>
              <a:rPr lang="en-US" dirty="0" err="1">
                <a:solidFill>
                  <a:srgbClr val="404040"/>
                </a:solidFill>
                <a:latin typeface="Calibri" panose="020F0502020204030204" pitchFamily="34" charset="0"/>
                <a:ea typeface="Malgun Gothic" panose="020B0503020000020004" pitchFamily="34" charset="-127"/>
                <a:cs typeface="Calibri" panose="020F0502020204030204" pitchFamily="34" charset="0"/>
              </a:rPr>
              <a:t>neighbourhoods</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 :Christie and Regent Park &amp; </a:t>
            </a:r>
            <a:r>
              <a:rPr lang="en-US" dirty="0" err="1">
                <a:solidFill>
                  <a:srgbClr val="404040"/>
                </a:solidFill>
                <a:latin typeface="Calibri" panose="020F0502020204030204" pitchFamily="34" charset="0"/>
                <a:ea typeface="Malgun Gothic" panose="020B0503020000020004" pitchFamily="34" charset="-127"/>
                <a:cs typeface="Calibri" panose="020F0502020204030204" pitchFamily="34" charset="0"/>
              </a:rPr>
              <a:t>Harbourfront</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 only having one criteria :park location operated by Toronto Parks and Recreation Division is. </a:t>
            </a:r>
            <a:endParaRPr lang="en-US" sz="1600" dirty="0">
              <a:latin typeface="Calibri" panose="020F0502020204030204" pitchFamily="34" charset="0"/>
              <a:ea typeface="Malgun Gothic" panose="020B0503020000020004" pitchFamily="34" charset="-127"/>
              <a:cs typeface="Times New Roman" panose="02020603050405020304" pitchFamily="18" charset="0"/>
            </a:endParaRPr>
          </a:p>
          <a:p>
            <a:pPr marL="285750" indent="-285750" algn="just">
              <a:lnSpc>
                <a:spcPct val="107000"/>
              </a:lnSpc>
              <a:spcAft>
                <a:spcPts val="800"/>
              </a:spcAft>
              <a:buFont typeface="Arial" panose="020B0604020202020204" pitchFamily="34" charset="0"/>
              <a:buChar char="•"/>
            </a:pP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Cluster </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analysis was conducted it was revealed that  there was no cluster that contained all three parks of  </a:t>
            </a:r>
            <a:r>
              <a:rPr lang="en-US" dirty="0" err="1">
                <a:solidFill>
                  <a:srgbClr val="404040"/>
                </a:solidFill>
                <a:latin typeface="Calibri" panose="020F0502020204030204" pitchFamily="34" charset="0"/>
                <a:ea typeface="Malgun Gothic" panose="020B0503020000020004" pitchFamily="34" charset="-127"/>
                <a:cs typeface="Calibri" panose="020F0502020204030204" pitchFamily="34" charset="0"/>
              </a:rPr>
              <a:t>Rosedale,Christie</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  and Regent Park &amp; </a:t>
            </a:r>
            <a:r>
              <a:rPr lang="en-US" dirty="0" err="1">
                <a:solidFill>
                  <a:srgbClr val="404040"/>
                </a:solidFill>
                <a:latin typeface="Calibri" panose="020F0502020204030204" pitchFamily="34" charset="0"/>
                <a:ea typeface="Malgun Gothic" panose="020B0503020000020004" pitchFamily="34" charset="-127"/>
                <a:cs typeface="Calibri" panose="020F0502020204030204" pitchFamily="34" charset="0"/>
              </a:rPr>
              <a:t>Habourfront</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 </a:t>
            </a:r>
            <a:endPar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endParaRPr>
          </a:p>
          <a:p>
            <a:pPr marL="285750" indent="-285750" algn="just">
              <a:lnSpc>
                <a:spcPct val="107000"/>
              </a:lnSpc>
              <a:spcAft>
                <a:spcPts val="800"/>
              </a:spcAft>
              <a:buFont typeface="Arial" panose="020B0604020202020204" pitchFamily="34" charset="0"/>
              <a:buChar char="•"/>
            </a:pP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Analysis </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performed to generate 6 clusters for the Downtown Toronto </a:t>
            </a:r>
            <a:r>
              <a:rPr lang="en-US" dirty="0" err="1">
                <a:solidFill>
                  <a:srgbClr val="404040"/>
                </a:solidFill>
                <a:latin typeface="Calibri" panose="020F0502020204030204" pitchFamily="34" charset="0"/>
                <a:ea typeface="Malgun Gothic" panose="020B0503020000020004" pitchFamily="34" charset="-127"/>
                <a:cs typeface="Calibri" panose="020F0502020204030204" pitchFamily="34" charset="0"/>
              </a:rPr>
              <a:t>Neighbours</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 </a:t>
            </a:r>
            <a:endPar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endParaRPr>
          </a:p>
        </p:txBody>
      </p:sp>
    </p:spTree>
    <p:extLst>
      <p:ext uri="{BB962C8B-B14F-4D97-AF65-F5344CB8AC3E}">
        <p14:creationId xmlns:p14="http://schemas.microsoft.com/office/powerpoint/2010/main" val="21728860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Best Cluster</a:t>
            </a:r>
            <a:r>
              <a:rPr lang="en-US" dirty="0"/>
              <a:t/>
            </a:r>
            <a:br>
              <a:rPr lang="en-US" dirty="0"/>
            </a:br>
            <a:r>
              <a:rPr lang="en-US" sz="2400" dirty="0" smtClean="0"/>
              <a:t>using k-means clustering</a:t>
            </a:r>
            <a:endParaRPr lang="en-US" dirty="0"/>
          </a:p>
        </p:txBody>
      </p:sp>
      <p:pic>
        <p:nvPicPr>
          <p:cNvPr id="3" name="Picture 2"/>
          <p:cNvPicPr/>
          <p:nvPr/>
        </p:nvPicPr>
        <p:blipFill rotWithShape="1">
          <a:blip r:embed="rId2">
            <a:extLst>
              <a:ext uri="{28A0092B-C50C-407E-A947-70E740481C1C}">
                <a14:useLocalDpi xmlns:a14="http://schemas.microsoft.com/office/drawing/2010/main" val="0"/>
              </a:ext>
            </a:extLst>
          </a:blip>
          <a:srcRect l="2069" t="41936" r="60172" b="-5524"/>
          <a:stretch/>
        </p:blipFill>
        <p:spPr bwMode="auto">
          <a:xfrm>
            <a:off x="2789447" y="3190545"/>
            <a:ext cx="6492575" cy="2011183"/>
          </a:xfrm>
          <a:prstGeom prst="rect">
            <a:avLst/>
          </a:prstGeom>
          <a:noFill/>
          <a:ln>
            <a:noFill/>
          </a:ln>
          <a:extLst>
            <a:ext uri="{53640926-AAD7-44D8-BBD7-CCE9431645EC}">
              <a14:shadowObscured xmlns:a14="http://schemas.microsoft.com/office/drawing/2010/main"/>
            </a:ext>
          </a:extLst>
        </p:spPr>
      </p:pic>
      <p:sp>
        <p:nvSpPr>
          <p:cNvPr id="4" name="Rectangle 3"/>
          <p:cNvSpPr/>
          <p:nvPr/>
        </p:nvSpPr>
        <p:spPr>
          <a:xfrm>
            <a:off x="2592924" y="1905001"/>
            <a:ext cx="6551076" cy="981423"/>
          </a:xfrm>
          <a:prstGeom prst="rect">
            <a:avLst/>
          </a:prstGeom>
        </p:spPr>
        <p:txBody>
          <a:bodyPr wrap="square">
            <a:spAutoFit/>
          </a:bodyPr>
          <a:lstStyle/>
          <a:p>
            <a:pPr marL="285750" indent="-285750" algn="just">
              <a:lnSpc>
                <a:spcPct val="107000"/>
              </a:lnSpc>
              <a:spcAft>
                <a:spcPts val="800"/>
              </a:spcAft>
              <a:buFont typeface="Arial" panose="020B0604020202020204" pitchFamily="34" charset="0"/>
              <a:buChar char="•"/>
            </a:pP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Cluster 1 presented the scope for fulfilling the five criteria in assessing  an ideal location for the ‘Kids on the Green pilot project.</a:t>
            </a:r>
            <a:endParaRPr lang="en-US" sz="1600" dirty="0">
              <a:latin typeface="Calibri" panose="020F0502020204030204" pitchFamily="34" charset="0"/>
              <a:ea typeface="Malgun Gothic"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2840752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Cluster Map</a:t>
            </a:r>
            <a:endParaRPr lang="en-US" dirty="0"/>
          </a:p>
        </p:txBody>
      </p:sp>
      <p:pic>
        <p:nvPicPr>
          <p:cNvPr id="3" name="Picture 2"/>
          <p:cNvPicPr/>
          <p:nvPr/>
        </p:nvPicPr>
        <p:blipFill>
          <a:blip r:embed="rId2">
            <a:extLst>
              <a:ext uri="{28A0092B-C50C-407E-A947-70E740481C1C}">
                <a14:useLocalDpi xmlns:a14="http://schemas.microsoft.com/office/drawing/2010/main" val="0"/>
              </a:ext>
            </a:extLst>
          </a:blip>
          <a:srcRect/>
          <a:stretch>
            <a:fillRect/>
          </a:stretch>
        </p:blipFill>
        <p:spPr bwMode="auto">
          <a:xfrm>
            <a:off x="2592923" y="1423358"/>
            <a:ext cx="7862292" cy="4717691"/>
          </a:xfrm>
          <a:prstGeom prst="rect">
            <a:avLst/>
          </a:prstGeom>
          <a:noFill/>
          <a:ln>
            <a:noFill/>
          </a:ln>
        </p:spPr>
      </p:pic>
    </p:spTree>
    <p:extLst>
      <p:ext uri="{BB962C8B-B14F-4D97-AF65-F5344CB8AC3E}">
        <p14:creationId xmlns:p14="http://schemas.microsoft.com/office/powerpoint/2010/main" val="1528800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t>
            </a:r>
            <a:endParaRPr lang="en-US" dirty="0"/>
          </a:p>
        </p:txBody>
      </p:sp>
      <p:sp>
        <p:nvSpPr>
          <p:cNvPr id="3" name="Rectangle 2"/>
          <p:cNvSpPr/>
          <p:nvPr/>
        </p:nvSpPr>
        <p:spPr>
          <a:xfrm>
            <a:off x="1984076" y="1753298"/>
            <a:ext cx="8462514" cy="3433440"/>
          </a:xfrm>
          <a:prstGeom prst="rect">
            <a:avLst/>
          </a:prstGeom>
        </p:spPr>
        <p:txBody>
          <a:bodyPr wrap="square">
            <a:spAutoFit/>
          </a:bodyPr>
          <a:lstStyle/>
          <a:p>
            <a:pPr marL="285750" indent="-285750" algn="just">
              <a:lnSpc>
                <a:spcPct val="107000"/>
              </a:lnSpc>
              <a:spcAft>
                <a:spcPts val="800"/>
              </a:spcAft>
              <a:buFont typeface="Wingdings" panose="05000000000000000000" pitchFamily="2" charset="2"/>
              <a:buChar char="ü"/>
            </a:pP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Cluster 1 is the most ideal location to consider  the pilot ‘Kids on the Green’ project which has its top common Venues are a Park, Playground, Trail, Yoga Studio and a Dance Studio. </a:t>
            </a:r>
            <a:endPar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endParaRPr>
          </a:p>
          <a:p>
            <a:pPr marL="285750" indent="-285750" algn="just">
              <a:lnSpc>
                <a:spcPct val="107000"/>
              </a:lnSpc>
              <a:spcAft>
                <a:spcPts val="800"/>
              </a:spcAft>
              <a:buFont typeface="Wingdings" panose="05000000000000000000" pitchFamily="2" charset="2"/>
              <a:buChar char="ü"/>
            </a:pP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All </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five venues can provide elementary kids with an outlet for physical activities</a:t>
            </a: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a:t>
            </a:r>
          </a:p>
          <a:p>
            <a:pPr marL="285750" indent="-285750" algn="just">
              <a:lnSpc>
                <a:spcPct val="107000"/>
              </a:lnSpc>
              <a:spcAft>
                <a:spcPts val="800"/>
              </a:spcAft>
              <a:buFont typeface="Wingdings" panose="05000000000000000000" pitchFamily="2" charset="2"/>
              <a:buChar char="ü"/>
            </a:pP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 </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Additionally, the multi-sector approach to partner with local businesses will also be achieved when the Parks of Toronto and Recreations can partner with the yoga studio and dance studio. </a:t>
            </a:r>
            <a:endPar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endParaRPr>
          </a:p>
          <a:p>
            <a:pPr marL="285750" indent="-285750" algn="just">
              <a:lnSpc>
                <a:spcPct val="107000"/>
              </a:lnSpc>
              <a:spcAft>
                <a:spcPts val="800"/>
              </a:spcAft>
              <a:buFont typeface="Wingdings" panose="05000000000000000000" pitchFamily="2" charset="2"/>
              <a:buChar char="ü"/>
            </a:pPr>
            <a:r>
              <a:rPr lang="en-US" dirty="0" smtClean="0">
                <a:solidFill>
                  <a:srgbClr val="404040"/>
                </a:solidFill>
                <a:latin typeface="Calibri" panose="020F0502020204030204" pitchFamily="34" charset="0"/>
                <a:ea typeface="Malgun Gothic" panose="020B0503020000020004" pitchFamily="34" charset="-127"/>
                <a:cs typeface="Calibri" panose="020F0502020204030204" pitchFamily="34" charset="0"/>
              </a:rPr>
              <a:t>The </a:t>
            </a:r>
            <a:r>
              <a:rPr lang="en-US" dirty="0">
                <a:solidFill>
                  <a:srgbClr val="404040"/>
                </a:solidFill>
                <a:latin typeface="Calibri" panose="020F0502020204030204" pitchFamily="34" charset="0"/>
                <a:ea typeface="Malgun Gothic" panose="020B0503020000020004" pitchFamily="34" charset="-127"/>
                <a:cs typeface="Calibri" panose="020F0502020204030204" pitchFamily="34" charset="0"/>
              </a:rPr>
              <a:t>ideal location within cluster 1 for the pilot ‘Kids on the Green’ programme is located in Rosedale, Downtown Toronto.</a:t>
            </a:r>
            <a:endParaRPr lang="en-US" sz="1600" dirty="0">
              <a:latin typeface="Calibri" panose="020F0502020204030204" pitchFamily="34" charset="0"/>
              <a:ea typeface="Malgun Gothic" panose="020B0503020000020004" pitchFamily="34" charset="-127"/>
              <a:cs typeface="Times New Roman" panose="02020603050405020304" pitchFamily="18" charset="0"/>
            </a:endParaRPr>
          </a:p>
          <a:p>
            <a:pPr algn="just">
              <a:lnSpc>
                <a:spcPct val="107000"/>
              </a:lnSpc>
              <a:spcAft>
                <a:spcPts val="800"/>
              </a:spcAft>
            </a:pPr>
            <a:endParaRPr lang="en-US" sz="1600" dirty="0">
              <a:effectLst/>
              <a:latin typeface="Calibri" panose="020F0502020204030204" pitchFamily="34" charset="0"/>
              <a:ea typeface="Malgun Gothic"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1884810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 we really want to know?</a:t>
            </a:r>
            <a:endParaRPr lang="en-US" dirty="0"/>
          </a:p>
        </p:txBody>
      </p:sp>
      <p:sp>
        <p:nvSpPr>
          <p:cNvPr id="3" name="Content Placeholder 2"/>
          <p:cNvSpPr>
            <a:spLocks noGrp="1"/>
          </p:cNvSpPr>
          <p:nvPr>
            <p:ph idx="1"/>
          </p:nvPr>
        </p:nvSpPr>
        <p:spPr>
          <a:xfrm>
            <a:off x="2589212" y="1725283"/>
            <a:ext cx="8915400" cy="4185939"/>
          </a:xfrm>
        </p:spPr>
        <p:txBody>
          <a:bodyPr/>
          <a:lstStyle/>
          <a:p>
            <a:pPr marL="0" indent="0">
              <a:buNone/>
            </a:pPr>
            <a:endParaRPr lang="en-US" dirty="0" smtClean="0"/>
          </a:p>
          <a:p>
            <a:pPr marL="0" indent="0">
              <a:buNone/>
            </a:pPr>
            <a:r>
              <a:rPr lang="en-US" sz="2400" dirty="0"/>
              <a:t>Is at least one  Parks of Toronto are ideally located with accessibility to  elementary schools and access to private physical activity services ?</a:t>
            </a:r>
          </a:p>
          <a:p>
            <a:pPr marL="0" indent="0">
              <a:buNone/>
            </a:pPr>
            <a:endParaRPr lang="en-US" sz="2400" dirty="0"/>
          </a:p>
          <a:p>
            <a:endParaRPr lang="en-US" dirty="0"/>
          </a:p>
        </p:txBody>
      </p:sp>
    </p:spTree>
    <p:extLst>
      <p:ext uri="{BB962C8B-B14F-4D97-AF65-F5344CB8AC3E}">
        <p14:creationId xmlns:p14="http://schemas.microsoft.com/office/powerpoint/2010/main" val="864185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Scope of Problem</a:t>
            </a:r>
            <a:endParaRPr lang="en-US" dirty="0"/>
          </a:p>
        </p:txBody>
      </p:sp>
      <p:sp>
        <p:nvSpPr>
          <p:cNvPr id="3" name="Content Placeholder 2"/>
          <p:cNvSpPr>
            <a:spLocks noGrp="1"/>
          </p:cNvSpPr>
          <p:nvPr>
            <p:ph idx="1"/>
          </p:nvPr>
        </p:nvSpPr>
        <p:spPr>
          <a:xfrm>
            <a:off x="1664898" y="1199072"/>
            <a:ext cx="9575321" cy="5244860"/>
          </a:xfrm>
        </p:spPr>
        <p:txBody>
          <a:bodyPr/>
          <a:lstStyle/>
          <a:p>
            <a:pPr marL="0" indent="0">
              <a:buNone/>
            </a:pPr>
            <a:r>
              <a:rPr lang="en-US" sz="2400" u="sng" dirty="0" smtClean="0"/>
              <a:t>International Context</a:t>
            </a:r>
          </a:p>
          <a:p>
            <a:pPr marL="0" indent="0">
              <a:buNone/>
            </a:pPr>
            <a:endParaRPr lang="en-US" dirty="0"/>
          </a:p>
          <a:p>
            <a:r>
              <a:rPr lang="en-US" dirty="0"/>
              <a:t>UNICEF’s global report,  revealed </a:t>
            </a:r>
            <a:r>
              <a:rPr lang="en-US" dirty="0" smtClean="0"/>
              <a:t>t </a:t>
            </a:r>
            <a:r>
              <a:rPr lang="en-US" dirty="0"/>
              <a:t>Canada ranked 25th out of 41 rich nations  </a:t>
            </a:r>
            <a:r>
              <a:rPr lang="en-US" dirty="0" smtClean="0"/>
              <a:t>for child well-being</a:t>
            </a:r>
          </a:p>
          <a:p>
            <a:r>
              <a:rPr lang="en-US" dirty="0" smtClean="0"/>
              <a:t>Measured  </a:t>
            </a:r>
            <a:r>
              <a:rPr lang="en-US" dirty="0"/>
              <a:t>21 indicators </a:t>
            </a:r>
            <a:r>
              <a:rPr lang="en-US" dirty="0" smtClean="0"/>
              <a:t>Sustainable </a:t>
            </a:r>
            <a:r>
              <a:rPr lang="en-US" dirty="0"/>
              <a:t>Development Goals for children </a:t>
            </a:r>
            <a:r>
              <a:rPr lang="en-US" dirty="0" smtClean="0"/>
              <a:t>&amp; youth </a:t>
            </a:r>
          </a:p>
          <a:p>
            <a:pPr lvl="1"/>
            <a:r>
              <a:rPr lang="en-US" sz="1800" dirty="0"/>
              <a:t>  </a:t>
            </a:r>
            <a:r>
              <a:rPr lang="en-US" sz="1800" dirty="0" smtClean="0"/>
              <a:t> </a:t>
            </a:r>
            <a:r>
              <a:rPr lang="en-US" sz="1800" dirty="0"/>
              <a:t>P</a:t>
            </a:r>
            <a:r>
              <a:rPr lang="en-US" sz="1800" dirty="0" smtClean="0"/>
              <a:t>hysical health  Canada </a:t>
            </a:r>
            <a:r>
              <a:rPr lang="en-US" sz="1800" dirty="0"/>
              <a:t>ranked 29th of 41 countries when it comes to </a:t>
            </a:r>
            <a:r>
              <a:rPr lang="en-US" sz="1800" dirty="0" smtClean="0"/>
              <a:t>     unhealthy </a:t>
            </a:r>
            <a:r>
              <a:rPr lang="en-US" sz="1800" dirty="0"/>
              <a:t>weight of </a:t>
            </a:r>
            <a:r>
              <a:rPr lang="en-US" sz="1800" dirty="0" smtClean="0"/>
              <a:t>children</a:t>
            </a:r>
          </a:p>
          <a:p>
            <a:pPr lvl="1"/>
            <a:r>
              <a:rPr lang="en-US" sz="1800" dirty="0" smtClean="0"/>
              <a:t>Nearly </a:t>
            </a:r>
            <a:r>
              <a:rPr lang="en-US" sz="1800" dirty="0"/>
              <a:t>25 per cent of young people are obese, above the average of 15 per </a:t>
            </a:r>
            <a:r>
              <a:rPr lang="en-US" sz="1800" dirty="0" smtClean="0"/>
              <a:t>cent</a:t>
            </a:r>
            <a:endParaRPr lang="en-US" sz="1800" dirty="0"/>
          </a:p>
          <a:p>
            <a:pPr marL="0" indent="0" algn="r">
              <a:buNone/>
            </a:pPr>
            <a:r>
              <a:rPr lang="en-US" dirty="0" smtClean="0"/>
              <a:t>Source : Canada Report </a:t>
            </a:r>
            <a:r>
              <a:rPr lang="en-US" dirty="0"/>
              <a:t>Card 12:Building the Future</a:t>
            </a:r>
            <a:r>
              <a:rPr lang="en-US" dirty="0" smtClean="0"/>
              <a:t>( UNICEF,2017</a:t>
            </a:r>
            <a:r>
              <a:rPr lang="en-US" i="1" dirty="0" smtClean="0"/>
              <a:t>)</a:t>
            </a:r>
          </a:p>
          <a:p>
            <a:pPr marL="0" indent="0">
              <a:buNone/>
            </a:pPr>
            <a:endParaRPr lang="en-US" i="1" dirty="0" smtClean="0"/>
          </a:p>
          <a:p>
            <a:pPr marL="0" indent="0">
              <a:buNone/>
            </a:pPr>
            <a:endParaRPr lang="en-US" i="1" dirty="0"/>
          </a:p>
          <a:p>
            <a:pPr marL="0" indent="0">
              <a:spcBef>
                <a:spcPts val="0"/>
              </a:spcBef>
              <a:buNone/>
            </a:pPr>
            <a:r>
              <a:rPr lang="en-US" sz="1600" b="1" i="1" dirty="0" smtClean="0"/>
              <a:t>Note : Obesity is classified as having a Body Mass Index greater than 30.</a:t>
            </a:r>
          </a:p>
          <a:p>
            <a:pPr marL="0" indent="0">
              <a:spcBef>
                <a:spcPts val="0"/>
              </a:spcBef>
              <a:buNone/>
            </a:pPr>
            <a:r>
              <a:rPr lang="en-US" sz="1600" b="1" i="1" dirty="0"/>
              <a:t> </a:t>
            </a:r>
            <a:r>
              <a:rPr lang="en-US" sz="1600" b="1" i="1" dirty="0" smtClean="0"/>
              <a:t>           Being Over weight is classified as having a Body Mass Index within the range 25 to 30.</a:t>
            </a:r>
            <a:endParaRPr lang="en-US" sz="1600" b="1" dirty="0"/>
          </a:p>
        </p:txBody>
      </p:sp>
    </p:spTree>
    <p:extLst>
      <p:ext uri="{BB962C8B-B14F-4D97-AF65-F5344CB8AC3E}">
        <p14:creationId xmlns:p14="http://schemas.microsoft.com/office/powerpoint/2010/main" val="3911519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279775" y="563563"/>
            <a:ext cx="8912225" cy="1281112"/>
          </a:xfrm>
        </p:spPr>
        <p:txBody>
          <a:bodyPr>
            <a:normAutofit/>
          </a:bodyPr>
          <a:lstStyle/>
          <a:p>
            <a:r>
              <a:rPr lang="en-US" sz="2400" dirty="0" smtClean="0"/>
              <a:t>Disparity among Provinces</a:t>
            </a:r>
            <a:endParaRPr lang="en-US" sz="2400" dirty="0"/>
          </a:p>
        </p:txBody>
      </p:sp>
      <p:sp>
        <p:nvSpPr>
          <p:cNvPr id="4" name="Rectangle 2"/>
          <p:cNvSpPr>
            <a:spLocks noChangeArrowheads="1"/>
          </p:cNvSpPr>
          <p:nvPr/>
        </p:nvSpPr>
        <p:spPr bwMode="auto">
          <a:xfrm>
            <a:off x="2065338" y="952680"/>
            <a:ext cx="911066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p>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H</a:t>
            </a:r>
            <a:r>
              <a:rPr kumimoji="0" lang="en-US" altLang="en-US" sz="2000" b="0" i="0" u="none" strike="noStrike" cap="none" normalizeH="0" baseline="0" dirty="0" smtClean="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ealth disparities among Canadian Provinces based on rate for obesity</a:t>
            </a:r>
          </a:p>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smtClean="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Ontario</a:t>
            </a:r>
            <a:r>
              <a:rPr kumimoji="0" lang="en-US" altLang="en-US" sz="2000" b="0" i="0" u="none" strike="noStrike" cap="none" normalizeH="0" dirty="0" smtClean="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states </a:t>
            </a:r>
            <a:r>
              <a:rPr kumimoji="0" lang="en-US" altLang="en-US" sz="2000" b="0" i="0" u="none" strike="noStrike" cap="none" normalizeH="0" baseline="0" dirty="0" smtClean="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increased attention needed to address</a:t>
            </a:r>
            <a:r>
              <a:rPr kumimoji="0" lang="en-US" altLang="en-US" sz="2000" b="0" i="0" u="none" strike="noStrike" cap="none" normalizeH="0" dirty="0" smtClean="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kumimoji="0" lang="en-US" altLang="en-US" sz="2000" b="0" i="0" u="none" strike="noStrike" cap="none" normalizeH="0" baseline="0" dirty="0" smtClean="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its rate of obesity . </a:t>
            </a:r>
          </a:p>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2000" dirty="0" smtClean="0">
                <a:solidFill>
                  <a:srgbClr val="000000"/>
                </a:solidFill>
                <a:latin typeface="Calibri" panose="020F0502020204030204" pitchFamily="34" charset="0"/>
                <a:ea typeface="Times New Roman" panose="02020603050405020304" pitchFamily="18" charset="0"/>
                <a:cs typeface="Calibri" panose="020F0502020204030204" pitchFamily="34" charset="0"/>
              </a:rPr>
              <a:t>  </a:t>
            </a:r>
            <a:r>
              <a:rPr lang="en-US" altLang="en-US"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E</a:t>
            </a:r>
            <a:r>
              <a:rPr kumimoji="0" lang="en-US" altLang="en-US" sz="2000" b="0" i="0" u="none" strike="noStrike" cap="none" normalizeH="0" baseline="0" dirty="0" smtClean="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qual to national rate:18.4%</a:t>
            </a:r>
            <a:endParaRPr kumimoji="0" lang="en-US" altLang="en-US" sz="2000" b="0" i="0" u="none" strike="noStrike" cap="none" normalizeH="0" baseline="0" dirty="0" smtClean="0">
              <a:ln>
                <a:noFill/>
              </a:ln>
              <a:solidFill>
                <a:schemeClr val="tx1"/>
              </a:solidFill>
              <a:effectLst/>
            </a:endParaRPr>
          </a:p>
        </p:txBody>
      </p:sp>
      <p:pic>
        <p:nvPicPr>
          <p:cNvPr id="1025" name="Picture 8" descr="MAPPED: Where obese Canadians liv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5338" y="2441000"/>
            <a:ext cx="8716607" cy="424115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3780692" y="529419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4224903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7724" y="639715"/>
            <a:ext cx="8911687" cy="1280890"/>
          </a:xfrm>
        </p:spPr>
        <p:txBody>
          <a:bodyPr>
            <a:normAutofit/>
          </a:bodyPr>
          <a:lstStyle/>
          <a:p>
            <a:r>
              <a:rPr lang="en-US" dirty="0" smtClean="0"/>
              <a:t>Ontario Kids</a:t>
            </a:r>
            <a:br>
              <a:rPr lang="en-US" dirty="0" smtClean="0"/>
            </a:br>
            <a:endParaRPr lang="en-US" dirty="0"/>
          </a:p>
        </p:txBody>
      </p:sp>
      <p:pic>
        <p:nvPicPr>
          <p:cNvPr id="7" name="Content Placeholder 6" descr="Use of electronic medical records may result in better tracking of  childhood obesity rates, new study finds"/>
          <p:cNvPicPr>
            <a:picLocks noGrp="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5897879" y="3056994"/>
            <a:ext cx="6045200" cy="3750206"/>
          </a:xfrm>
          <a:prstGeom prst="rect">
            <a:avLst/>
          </a:prstGeom>
          <a:noFill/>
          <a:ln>
            <a:noFill/>
          </a:ln>
        </p:spPr>
      </p:pic>
      <p:sp>
        <p:nvSpPr>
          <p:cNvPr id="9" name="Content Placeholder 8"/>
          <p:cNvSpPr>
            <a:spLocks noGrp="1"/>
          </p:cNvSpPr>
          <p:nvPr>
            <p:ph sz="half" idx="2"/>
          </p:nvPr>
        </p:nvSpPr>
        <p:spPr>
          <a:xfrm>
            <a:off x="1051620" y="1280160"/>
            <a:ext cx="4597340" cy="5303520"/>
          </a:xfrm>
        </p:spPr>
        <p:txBody>
          <a:bodyPr>
            <a:normAutofit/>
          </a:bodyPr>
          <a:lstStyle/>
          <a:p>
            <a:r>
              <a:rPr lang="en-US" dirty="0" smtClean="0"/>
              <a:t>Ontario </a:t>
            </a:r>
            <a:r>
              <a:rPr lang="en-US" dirty="0"/>
              <a:t>Collaborative Group for Healthy Eating and Physical Activity  (OCGHEPA) </a:t>
            </a:r>
            <a:r>
              <a:rPr lang="en-US" dirty="0" smtClean="0"/>
              <a:t>advocates “for creating </a:t>
            </a:r>
            <a:r>
              <a:rPr lang="en-US" dirty="0"/>
              <a:t>environments that support healthy eating </a:t>
            </a:r>
            <a:r>
              <a:rPr lang="en-US" dirty="0" smtClean="0"/>
              <a:t>&amp; </a:t>
            </a:r>
            <a:r>
              <a:rPr lang="en-US" dirty="0"/>
              <a:t>physical activity </a:t>
            </a:r>
            <a:r>
              <a:rPr lang="en-US" dirty="0" err="1"/>
              <a:t>behaviours</a:t>
            </a:r>
            <a:r>
              <a:rPr lang="en-US" dirty="0"/>
              <a:t> through a coordinated approach involving all relevant ministries and stakeholders and to invest in policies that help improve both healthy eating and physical activity in Ontarians in order to reduce chronic disease and health care spending” (OCGHEPA, 2018). </a:t>
            </a:r>
          </a:p>
          <a:p>
            <a:endParaRPr lang="en-US" dirty="0"/>
          </a:p>
        </p:txBody>
      </p:sp>
      <p:pic>
        <p:nvPicPr>
          <p:cNvPr id="8" name="Picture 7"/>
          <p:cNvPicPr/>
          <p:nvPr/>
        </p:nvPicPr>
        <p:blipFill rotWithShape="1">
          <a:blip r:embed="rId3">
            <a:extLst>
              <a:ext uri="{28A0092B-C50C-407E-A947-70E740481C1C}">
                <a14:useLocalDpi xmlns:a14="http://schemas.microsoft.com/office/drawing/2010/main" val="0"/>
              </a:ext>
            </a:extLst>
          </a:blip>
          <a:srcRect l="37950" t="49417" r="38486" b="-214"/>
          <a:stretch/>
        </p:blipFill>
        <p:spPr bwMode="auto">
          <a:xfrm>
            <a:off x="7410821" y="359377"/>
            <a:ext cx="3287659" cy="2566703"/>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53902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Action for Ontario Kids</a:t>
            </a:r>
            <a:endParaRPr lang="en-US" dirty="0"/>
          </a:p>
        </p:txBody>
      </p:sp>
      <p:sp>
        <p:nvSpPr>
          <p:cNvPr id="3" name="Content Placeholder 2"/>
          <p:cNvSpPr>
            <a:spLocks noGrp="1"/>
          </p:cNvSpPr>
          <p:nvPr>
            <p:ph idx="1"/>
          </p:nvPr>
        </p:nvSpPr>
        <p:spPr>
          <a:xfrm>
            <a:off x="2214880" y="1584960"/>
            <a:ext cx="9289732" cy="5171440"/>
          </a:xfrm>
        </p:spPr>
        <p:txBody>
          <a:bodyPr>
            <a:normAutofit fontScale="62500" lnSpcReduction="20000"/>
          </a:bodyPr>
          <a:lstStyle/>
          <a:p>
            <a:pPr marL="0" indent="0">
              <a:buNone/>
            </a:pPr>
            <a:endParaRPr lang="en-US" dirty="0"/>
          </a:p>
          <a:p>
            <a:r>
              <a:rPr lang="en-US" sz="3400" dirty="0"/>
              <a:t>P</a:t>
            </a:r>
            <a:r>
              <a:rPr lang="en-US" sz="3400" dirty="0" smtClean="0"/>
              <a:t>ilot green project   to </a:t>
            </a:r>
            <a:r>
              <a:rPr lang="en-US" sz="3400" dirty="0"/>
              <a:t>establish </a:t>
            </a:r>
            <a:r>
              <a:rPr lang="en-US" sz="3400" dirty="0" smtClean="0"/>
              <a:t>multi- </a:t>
            </a:r>
            <a:r>
              <a:rPr lang="en-US" sz="3400" dirty="0"/>
              <a:t>sector  </a:t>
            </a:r>
            <a:r>
              <a:rPr lang="en-US" sz="3400" dirty="0" smtClean="0"/>
              <a:t>approach for Children </a:t>
            </a:r>
            <a:r>
              <a:rPr lang="en-US" sz="3400" dirty="0"/>
              <a:t>inclusive of school attending individuals up to 12 years old. </a:t>
            </a:r>
            <a:endParaRPr lang="en-US" sz="3400" dirty="0" smtClean="0"/>
          </a:p>
          <a:p>
            <a:pPr marL="0" indent="0">
              <a:buNone/>
            </a:pPr>
            <a:endParaRPr lang="en-US" sz="3400" dirty="0"/>
          </a:p>
          <a:p>
            <a:pPr marL="0" indent="0">
              <a:buNone/>
            </a:pPr>
            <a:endParaRPr lang="en-US" sz="3400" dirty="0"/>
          </a:p>
          <a:p>
            <a:r>
              <a:rPr lang="en-US" sz="3400" dirty="0" smtClean="0"/>
              <a:t>Identify </a:t>
            </a:r>
            <a:r>
              <a:rPr lang="en-US" sz="3400" dirty="0" smtClean="0"/>
              <a:t> one suitable parks </a:t>
            </a:r>
            <a:r>
              <a:rPr lang="en-US" sz="3400" dirty="0"/>
              <a:t>operated by  Toronto Parks and Recreation Services which will collaborate with elementary schools   in its environs currently operating an After School Programme.  </a:t>
            </a:r>
          </a:p>
          <a:p>
            <a:pPr marL="0" indent="0">
              <a:buNone/>
            </a:pPr>
            <a:endParaRPr lang="en-US" sz="3400" dirty="0" smtClean="0"/>
          </a:p>
          <a:p>
            <a:r>
              <a:rPr lang="en-US" sz="3400" dirty="0" smtClean="0"/>
              <a:t>“ </a:t>
            </a:r>
            <a:r>
              <a:rPr lang="en-US" sz="3400" dirty="0"/>
              <a:t>Kids on the Green”  </a:t>
            </a:r>
            <a:r>
              <a:rPr lang="en-US" sz="3400" dirty="0" smtClean="0"/>
              <a:t>proposal to be reviewed based on  </a:t>
            </a:r>
            <a:r>
              <a:rPr lang="en-US" sz="3400" dirty="0"/>
              <a:t>location model for its viability  in determining the best fit </a:t>
            </a:r>
            <a:r>
              <a:rPr lang="en-US" sz="3400" dirty="0" smtClean="0"/>
              <a:t>location.</a:t>
            </a:r>
          </a:p>
          <a:p>
            <a:pPr marL="0" indent="0">
              <a:buNone/>
            </a:pPr>
            <a:r>
              <a:rPr lang="en-US" sz="3400" dirty="0" smtClean="0"/>
              <a:t> </a:t>
            </a:r>
            <a:endParaRPr lang="en-US" sz="3400" dirty="0"/>
          </a:p>
          <a:p>
            <a:pPr marL="0" indent="0">
              <a:buNone/>
            </a:pPr>
            <a:r>
              <a:rPr lang="en-US" sz="2400" dirty="0" smtClean="0"/>
              <a:t> </a:t>
            </a:r>
          </a:p>
        </p:txBody>
      </p:sp>
    </p:spTree>
    <p:extLst>
      <p:ext uri="{BB962C8B-B14F-4D97-AF65-F5344CB8AC3E}">
        <p14:creationId xmlns:p14="http://schemas.microsoft.com/office/powerpoint/2010/main" val="1287750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a:t>
            </a:r>
            <a:endParaRPr lang="en-US" dirty="0"/>
          </a:p>
        </p:txBody>
      </p:sp>
      <p:sp>
        <p:nvSpPr>
          <p:cNvPr id="3" name="Content Placeholder 2"/>
          <p:cNvSpPr>
            <a:spLocks noGrp="1"/>
          </p:cNvSpPr>
          <p:nvPr>
            <p:ph idx="1"/>
          </p:nvPr>
        </p:nvSpPr>
        <p:spPr>
          <a:xfrm>
            <a:off x="1940943" y="1362974"/>
            <a:ext cx="9563669" cy="4548248"/>
          </a:xfrm>
        </p:spPr>
        <p:txBody>
          <a:bodyPr>
            <a:normAutofit/>
          </a:bodyPr>
          <a:lstStyle/>
          <a:p>
            <a:pPr marL="0" indent="0">
              <a:buNone/>
            </a:pPr>
            <a:r>
              <a:rPr lang="en-US" dirty="0" smtClean="0"/>
              <a:t>Secondary Data :</a:t>
            </a:r>
          </a:p>
          <a:p>
            <a:r>
              <a:rPr lang="en-US" dirty="0" smtClean="0"/>
              <a:t> </a:t>
            </a:r>
            <a:r>
              <a:rPr lang="en-US" dirty="0"/>
              <a:t>Toronto </a:t>
            </a:r>
            <a:r>
              <a:rPr lang="en-US" dirty="0" err="1"/>
              <a:t>Neighourhood</a:t>
            </a:r>
            <a:r>
              <a:rPr lang="en-US" dirty="0"/>
              <a:t> data, </a:t>
            </a:r>
            <a:endParaRPr lang="en-US" dirty="0" smtClean="0"/>
          </a:p>
          <a:p>
            <a:r>
              <a:rPr lang="en-US" dirty="0" smtClean="0"/>
              <a:t>Toronto </a:t>
            </a:r>
            <a:r>
              <a:rPr lang="en-US" dirty="0"/>
              <a:t>Postal Codes </a:t>
            </a:r>
            <a:endParaRPr lang="en-US" dirty="0" smtClean="0"/>
          </a:p>
          <a:p>
            <a:pPr marL="0" indent="0">
              <a:buNone/>
            </a:pPr>
            <a:r>
              <a:rPr lang="en-US" dirty="0" smtClean="0"/>
              <a:t>		Source data from Wikipedia.</a:t>
            </a:r>
          </a:p>
          <a:p>
            <a:pPr marL="0" indent="0">
              <a:buNone/>
            </a:pPr>
            <a:endParaRPr lang="en-US" dirty="0"/>
          </a:p>
          <a:p>
            <a:pPr marL="0" indent="0">
              <a:buNone/>
            </a:pPr>
            <a:r>
              <a:rPr lang="en-US" dirty="0" smtClean="0"/>
              <a:t>Foursquare Application</a:t>
            </a:r>
            <a:endParaRPr lang="en-US" dirty="0"/>
          </a:p>
        </p:txBody>
      </p:sp>
    </p:spTree>
    <p:extLst>
      <p:ext uri="{BB962C8B-B14F-4D97-AF65-F5344CB8AC3E}">
        <p14:creationId xmlns:p14="http://schemas.microsoft.com/office/powerpoint/2010/main" val="21971146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a:t>
            </a:r>
            <a:endParaRPr lang="en-US" dirty="0"/>
          </a:p>
        </p:txBody>
      </p:sp>
      <p:sp>
        <p:nvSpPr>
          <p:cNvPr id="3" name="Content Placeholder 2"/>
          <p:cNvSpPr>
            <a:spLocks noGrp="1"/>
          </p:cNvSpPr>
          <p:nvPr>
            <p:ph idx="1"/>
          </p:nvPr>
        </p:nvSpPr>
        <p:spPr>
          <a:xfrm>
            <a:off x="2173857" y="1621766"/>
            <a:ext cx="9330755" cy="4289456"/>
          </a:xfrm>
        </p:spPr>
        <p:txBody>
          <a:bodyPr/>
          <a:lstStyle/>
          <a:p>
            <a:r>
              <a:rPr lang="en-US" dirty="0" smtClean="0"/>
              <a:t>Web scraping Wikipedia page for district list</a:t>
            </a:r>
          </a:p>
          <a:p>
            <a:r>
              <a:rPr lang="en-US" dirty="0" smtClean="0"/>
              <a:t>Web scraping Wikipedia page for Geospatial Coordinates: Latitude and Longitude coordinates </a:t>
            </a:r>
          </a:p>
          <a:p>
            <a:r>
              <a:rPr lang="en-US" dirty="0" smtClean="0"/>
              <a:t>Use Foursquare APT to  get venue data</a:t>
            </a:r>
          </a:p>
          <a:p>
            <a:r>
              <a:rPr lang="en-US" dirty="0" smtClean="0"/>
              <a:t>Assess venue category by Parks field</a:t>
            </a:r>
          </a:p>
          <a:p>
            <a:r>
              <a:rPr lang="en-US" dirty="0" smtClean="0"/>
              <a:t>Perform clustering by k-means clustering</a:t>
            </a:r>
          </a:p>
          <a:p>
            <a:r>
              <a:rPr lang="en-US" dirty="0" err="1" smtClean="0"/>
              <a:t>Visualise</a:t>
            </a:r>
            <a:r>
              <a:rPr lang="en-US" dirty="0" smtClean="0"/>
              <a:t> the clusters using Folium framework</a:t>
            </a:r>
            <a:endParaRPr lang="en-US" dirty="0"/>
          </a:p>
        </p:txBody>
      </p:sp>
    </p:spTree>
    <p:extLst>
      <p:ext uri="{BB962C8B-B14F-4D97-AF65-F5344CB8AC3E}">
        <p14:creationId xmlns:p14="http://schemas.microsoft.com/office/powerpoint/2010/main" val="2177595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55011" y="301925"/>
            <a:ext cx="9149601" cy="1603075"/>
          </a:xfrm>
        </p:spPr>
        <p:txBody>
          <a:bodyPr>
            <a:normAutofit fontScale="90000"/>
          </a:bodyPr>
          <a:lstStyle/>
          <a:p>
            <a:r>
              <a:rPr lang="en-US" dirty="0" smtClean="0"/>
              <a:t>Where is the ideal location for pilot project :Kids on the green?</a:t>
            </a:r>
            <a:br>
              <a:rPr lang="en-US" dirty="0" smtClean="0"/>
            </a:br>
            <a:r>
              <a:rPr lang="en-US" dirty="0" smtClean="0"/>
              <a:t/>
            </a:r>
            <a:br>
              <a:rPr lang="en-US" dirty="0" smtClean="0"/>
            </a:br>
            <a:r>
              <a:rPr lang="en-US" dirty="0" smtClean="0"/>
              <a:t>All of the prerequisites must be included</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899751642"/>
              </p:ext>
            </p:extLst>
          </p:nvPr>
        </p:nvGraphicFramePr>
        <p:xfrm>
          <a:off x="2244156" y="2702943"/>
          <a:ext cx="8915400"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931736"/>
      </p:ext>
    </p:extLst>
  </p:cSld>
  <p:clrMapOvr>
    <a:masterClrMapping/>
  </p:clrMapOvr>
</p:sld>
</file>

<file path=ppt/theme/theme1.xml><?xml version="1.0" encoding="utf-8"?>
<a:theme xmlns:a="http://schemas.openxmlformats.org/drawingml/2006/main" name="Wisp">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710</TotalTime>
  <Words>595</Words>
  <Application>Microsoft Office PowerPoint</Application>
  <PresentationFormat>Widescreen</PresentationFormat>
  <Paragraphs>84</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Malgun Gothic</vt:lpstr>
      <vt:lpstr>Arial</vt:lpstr>
      <vt:lpstr>Calibri</vt:lpstr>
      <vt:lpstr>Century Gothic</vt:lpstr>
      <vt:lpstr>Times New Roman</vt:lpstr>
      <vt:lpstr>Wingdings</vt:lpstr>
      <vt:lpstr>Wingdings 3</vt:lpstr>
      <vt:lpstr>Wisp</vt:lpstr>
      <vt:lpstr>KIDS ON THE GREEN</vt:lpstr>
      <vt:lpstr>What do we really want to know?</vt:lpstr>
      <vt:lpstr>Scope of Problem</vt:lpstr>
      <vt:lpstr>Disparity among Provinces</vt:lpstr>
      <vt:lpstr>Ontario Kids </vt:lpstr>
      <vt:lpstr>Action for Ontario Kids</vt:lpstr>
      <vt:lpstr>Data</vt:lpstr>
      <vt:lpstr>Methodology</vt:lpstr>
      <vt:lpstr>Where is the ideal location for pilot project :Kids on the green?  All of the prerequisites must be included</vt:lpstr>
      <vt:lpstr>Map of Downtown Toronto Neighbourhoods </vt:lpstr>
      <vt:lpstr>Area of Interest:Collated Table of Postal Codes and Geospatial Coordinates: Downtown Toronto</vt:lpstr>
      <vt:lpstr>Which Neighbourhoods meets any of the criteria?</vt:lpstr>
      <vt:lpstr>PowerPoint Presentation</vt:lpstr>
      <vt:lpstr>Clustering</vt:lpstr>
      <vt:lpstr>Best Cluster using k-means clustering</vt:lpstr>
      <vt:lpstr>Cluster Map</vt:lpstr>
      <vt:lpstr>Conclusion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KIDS ON THE GREEN</dc:title>
  <dc:creator>clarke-grey@outlook.com</dc:creator>
  <cp:lastModifiedBy>clarke-grey@outlook.com</cp:lastModifiedBy>
  <cp:revision>25</cp:revision>
  <dcterms:created xsi:type="dcterms:W3CDTF">2020-08-09T06:27:31Z</dcterms:created>
  <dcterms:modified xsi:type="dcterms:W3CDTF">2020-08-10T18:06:37Z</dcterms:modified>
</cp:coreProperties>
</file>

<file path=docProps/thumbnail.jpeg>
</file>